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5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62" d="100"/>
          <a:sy n="62" d="100"/>
        </p:scale>
        <p:origin x="72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085252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53792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883483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8749735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94382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8364399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4796142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548747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954797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90859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A1C593-65D0-4073-BCC9-577B9352EA97}" type="datetimeFigureOut">
              <a:rPr lang="en-US" smtClean="0"/>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582108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A1C593-65D0-4073-BCC9-577B9352EA97}" type="datetimeFigureOut">
              <a:rPr lang="en-US" smtClean="0"/>
              <a:t>6/18/2024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733295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3A1C593-65D0-4073-BCC9-577B9352EA97}" type="datetimeFigureOut">
              <a:rPr lang="en-US" smtClean="0"/>
              <a:t>6/18/2024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697486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6/18/2024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438726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779663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t>6/18/2024</a:t>
            </a:fld>
            <a:endParaRPr lang="en-US"/>
          </a:p>
        </p:txBody>
      </p:sp>
    </p:spTree>
    <p:extLst>
      <p:ext uri="{BB962C8B-B14F-4D97-AF65-F5344CB8AC3E}">
        <p14:creationId xmlns:p14="http://schemas.microsoft.com/office/powerpoint/2010/main" val="620847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3A1C593-65D0-4073-BCC9-577B9352EA97}" type="datetimeFigureOut">
              <a:rPr lang="en-US" smtClean="0"/>
              <a:t>6/18/2024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B618960-8005-486C-9A75-10CB2AAC16F9}" type="slidenum">
              <a:rPr lang="en-US" smtClean="0"/>
              <a:t>‹#›</a:t>
            </a:fld>
            <a:endParaRPr lang="en-US"/>
          </a:p>
        </p:txBody>
      </p:sp>
    </p:spTree>
    <p:extLst>
      <p:ext uri="{BB962C8B-B14F-4D97-AF65-F5344CB8AC3E}">
        <p14:creationId xmlns:p14="http://schemas.microsoft.com/office/powerpoint/2010/main" val="3703268704"/>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 id="2147483770" r:id="rId15"/>
    <p:sldLayoutId id="214748377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14808"/>
            <a:ext cx="7766936" cy="1646302"/>
          </a:xfrm>
        </p:spPr>
        <p:txBody>
          <a:bodyPr/>
          <a:lstStyle/>
          <a:p>
            <a:r>
              <a:rPr lang="en-IN" altLang="en-US" b="1" dirty="0">
                <a:solidFill>
                  <a:schemeClr val="accent2">
                    <a:lumMod val="50000"/>
                  </a:schemeClr>
                </a:solidFill>
              </a:rPr>
              <a:t>RECTIFIER AND TRANSFORMER</a:t>
            </a:r>
          </a:p>
        </p:txBody>
      </p:sp>
      <p:sp>
        <p:nvSpPr>
          <p:cNvPr id="3" name="Subtitle 2"/>
          <p:cNvSpPr>
            <a:spLocks noGrp="1"/>
          </p:cNvSpPr>
          <p:nvPr>
            <p:ph type="subTitle" idx="1"/>
          </p:nvPr>
        </p:nvSpPr>
        <p:spPr>
          <a:xfrm>
            <a:off x="1524000" y="4907756"/>
            <a:ext cx="9144000" cy="1655762"/>
          </a:xfrm>
        </p:spPr>
        <p:txBody>
          <a:bodyPr>
            <a:normAutofit/>
          </a:bodyPr>
          <a:lstStyle/>
          <a:p>
            <a:pPr algn="ctr"/>
            <a:r>
              <a:rPr lang="en-US" b="1" dirty="0">
                <a:solidFill>
                  <a:schemeClr val="accent2">
                    <a:lumMod val="75000"/>
                  </a:schemeClr>
                </a:solidFill>
                <a:latin typeface="Times New Roman" panose="02020603050405020304" pitchFamily="18" charset="0"/>
                <a:cs typeface="Times New Roman" panose="02020603050405020304" pitchFamily="18" charset="0"/>
              </a:rPr>
              <a:t>Dr Kapil Garg</a:t>
            </a:r>
          </a:p>
          <a:p>
            <a:pPr algn="ctr"/>
            <a:r>
              <a:rPr lang="en-US" b="1" dirty="0">
                <a:solidFill>
                  <a:schemeClr val="accent2">
                    <a:lumMod val="75000"/>
                  </a:schemeClr>
                </a:solidFill>
                <a:latin typeface="Times New Roman" panose="02020603050405020304" pitchFamily="18" charset="0"/>
                <a:cs typeface="Times New Roman" panose="02020603050405020304" pitchFamily="18" charset="0"/>
              </a:rPr>
              <a:t>Dept. Of Musculoskeletal Physiotherapy</a:t>
            </a:r>
          </a:p>
          <a:p>
            <a:pPr algn="ctr"/>
            <a:r>
              <a:rPr lang="en-US" b="1" dirty="0">
                <a:solidFill>
                  <a:schemeClr val="accent2">
                    <a:lumMod val="75000"/>
                  </a:schemeClr>
                </a:solidFill>
                <a:latin typeface="Times New Roman" panose="02020603050405020304" pitchFamily="18" charset="0"/>
                <a:cs typeface="Times New Roman" panose="02020603050405020304" pitchFamily="18" charset="0"/>
              </a:rPr>
              <a:t>MGM Institute Of Physiotherapy</a:t>
            </a:r>
          </a:p>
          <a:p>
            <a:pPr algn="ctr"/>
            <a:r>
              <a:rPr lang="en-US" b="1" dirty="0">
                <a:solidFill>
                  <a:schemeClr val="accent2">
                    <a:lumMod val="75000"/>
                  </a:schemeClr>
                </a:solidFill>
                <a:latin typeface="Times New Roman" panose="02020603050405020304" pitchFamily="18" charset="0"/>
                <a:cs typeface="Times New Roman" panose="02020603050405020304" pitchFamily="18" charset="0"/>
              </a:rPr>
              <a:t>Chh. Sambhajinagar</a:t>
            </a:r>
            <a:endParaRPr lang="en-IN" b="1" dirty="0">
              <a:solidFill>
                <a:schemeClr val="accent2">
                  <a:lumMod val="75000"/>
                </a:schemeClr>
              </a:solidFill>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2596" y="428604"/>
            <a:ext cx="8286808" cy="2643206"/>
          </a:xfrm>
        </p:spPr>
        <p:txBody>
          <a:bodyPr>
            <a:normAutofit fontScale="90000"/>
          </a:bodyPr>
          <a:lstStyle/>
          <a:p>
            <a:pPr algn="just"/>
            <a:r>
              <a:rPr lang="en-IN" sz="2200" dirty="0">
                <a:solidFill>
                  <a:schemeClr val="accent2">
                    <a:lumMod val="50000"/>
                  </a:schemeClr>
                </a:solidFill>
              </a:rPr>
              <a:t>During the negative half cycle of the input alternating voltage during the time interval T/2 → T, the diode D is reverse biased, so it offers very high resistance and practically no current flows through R and the potential drop across R is almost zero. The same events repeat during the next cycle and so on. The current through R flows in only one direction which means it is a direct current. However this current flows in pulses. The voltage which appears across load resistance R is known as output voltage.</a:t>
            </a:r>
            <a:br>
              <a:rPr lang="en-IN" dirty="0">
                <a:solidFill>
                  <a:schemeClr val="accent2">
                    <a:lumMod val="50000"/>
                  </a:schemeClr>
                </a:solidFill>
              </a:rPr>
            </a:br>
            <a:endParaRPr lang="en-IN" dirty="0">
              <a:solidFill>
                <a:schemeClr val="accent2">
                  <a:lumMod val="50000"/>
                </a:schemeClr>
              </a:solidFill>
            </a:endParaRPr>
          </a:p>
        </p:txBody>
      </p:sp>
      <p:pic>
        <p:nvPicPr>
          <p:cNvPr id="7170" name="Picture 2" descr="C:\Users\dell\Desktop\half-rectification.png"/>
          <p:cNvPicPr>
            <a:picLocks noGrp="1" noChangeAspect="1" noChangeArrowheads="1"/>
          </p:cNvPicPr>
          <p:nvPr>
            <p:ph idx="1"/>
          </p:nvPr>
        </p:nvPicPr>
        <p:blipFill>
          <a:blip r:embed="rId2"/>
          <a:stretch>
            <a:fillRect/>
          </a:stretch>
        </p:blipFill>
        <p:spPr bwMode="auto">
          <a:xfrm>
            <a:off x="1317908" y="3301095"/>
            <a:ext cx="7316221" cy="1600423"/>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50000"/>
                  </a:schemeClr>
                </a:solidFill>
              </a:rPr>
              <a:t>2. Full Wave Rectification</a:t>
            </a:r>
            <a:endParaRPr lang="en-IN" dirty="0">
              <a:solidFill>
                <a:schemeClr val="accent2">
                  <a:lumMod val="50000"/>
                </a:schemeClr>
              </a:solidFill>
            </a:endParaRPr>
          </a:p>
        </p:txBody>
      </p:sp>
      <p:sp>
        <p:nvSpPr>
          <p:cNvPr id="3" name="Content Placeholder 2"/>
          <p:cNvSpPr>
            <a:spLocks noGrp="1"/>
          </p:cNvSpPr>
          <p:nvPr>
            <p:ph idx="1"/>
          </p:nvPr>
        </p:nvSpPr>
        <p:spPr/>
        <p:txBody>
          <a:bodyPr>
            <a:normAutofit/>
          </a:bodyPr>
          <a:lstStyle/>
          <a:p>
            <a:pPr algn="just"/>
            <a:r>
              <a:rPr lang="en-IN" dirty="0"/>
              <a:t>The circuit consists of two diodes and a </a:t>
            </a:r>
            <a:r>
              <a:rPr lang="en-IN" dirty="0" err="1"/>
              <a:t>center</a:t>
            </a:r>
            <a:r>
              <a:rPr lang="en-IN" dirty="0"/>
              <a:t> tap transformer. When the </a:t>
            </a:r>
            <a:r>
              <a:rPr lang="en-IN" dirty="0" err="1"/>
              <a:t>center</a:t>
            </a:r>
            <a:r>
              <a:rPr lang="en-IN" dirty="0"/>
              <a:t> tap is grounded the voltage at opposite ends of the secondary coil is 180° out of phase with each other. During the positive half cycle at point 1, there is a negative half cycle at point 2. Therefore diode D</a:t>
            </a:r>
            <a:r>
              <a:rPr lang="en-IN" baseline="-25000" dirty="0"/>
              <a:t>1</a:t>
            </a:r>
            <a:r>
              <a:rPr lang="en-IN" dirty="0"/>
              <a:t> is forward biased and allows the current to flow through the junction while diode D</a:t>
            </a:r>
            <a:r>
              <a:rPr lang="en-IN" baseline="-25000" dirty="0"/>
              <a:t>2</a:t>
            </a:r>
            <a:r>
              <a:rPr lang="en-IN" dirty="0"/>
              <a:t> is reverse biased and acts as an open circuit. As a result, the positive half cycle appears across the output</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378" y="632643"/>
            <a:ext cx="8229600" cy="3725866"/>
          </a:xfrm>
        </p:spPr>
        <p:txBody>
          <a:bodyPr>
            <a:normAutofit fontScale="90000"/>
          </a:bodyPr>
          <a:lstStyle/>
          <a:p>
            <a:pPr algn="just"/>
            <a:r>
              <a:rPr lang="en-IN" sz="2700" dirty="0">
                <a:solidFill>
                  <a:schemeClr val="accent2">
                    <a:lumMod val="50000"/>
                  </a:schemeClr>
                </a:solidFill>
              </a:rPr>
              <a:t>During the negative half-cycle at point 1, there is a positive half cycle at point 2. Therefore diode D</a:t>
            </a:r>
            <a:r>
              <a:rPr lang="en-IN" sz="2700" baseline="-25000" dirty="0">
                <a:solidFill>
                  <a:schemeClr val="accent2">
                    <a:lumMod val="50000"/>
                  </a:schemeClr>
                </a:solidFill>
              </a:rPr>
              <a:t>1  </a:t>
            </a:r>
            <a:r>
              <a:rPr lang="en-IN" sz="2700" dirty="0">
                <a:solidFill>
                  <a:schemeClr val="accent2">
                    <a:lumMod val="50000"/>
                  </a:schemeClr>
                </a:solidFill>
              </a:rPr>
              <a:t>biased and stops conducting, while diode D2 is forward biased and conducts, hence we get another positive half cycle across the output, through D2. Thus during these half of A.C. input, the current flows in the same direction through the load resistance. The output voltage across the load resistance is rippled DC containing both the half cycles. To get smooth DC a suitable capacitor is connected in parallel with the resistance R</a:t>
            </a:r>
            <a:r>
              <a:rPr lang="en-IN" sz="2700" baseline="-25000" dirty="0"/>
              <a:t>.</a:t>
            </a:r>
            <a:br>
              <a:rPr lang="en-IN" dirty="0"/>
            </a:br>
            <a:endParaRPr lang="en-IN" dirty="0"/>
          </a:p>
        </p:txBody>
      </p:sp>
      <p:pic>
        <p:nvPicPr>
          <p:cNvPr id="8194" name="Picture 2" descr="C:\Users\dell\Desktop\ful-wave-rectification.png"/>
          <p:cNvPicPr>
            <a:picLocks noGrp="1" noChangeAspect="1" noChangeArrowheads="1"/>
          </p:cNvPicPr>
          <p:nvPr>
            <p:ph idx="1"/>
          </p:nvPr>
        </p:nvPicPr>
        <p:blipFill>
          <a:blip r:embed="rId2"/>
          <a:stretch>
            <a:fillRect/>
          </a:stretch>
        </p:blipFill>
        <p:spPr bwMode="auto">
          <a:xfrm>
            <a:off x="1572910" y="4815883"/>
            <a:ext cx="7792537" cy="1714739"/>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2">
                    <a:lumMod val="50000"/>
                  </a:schemeClr>
                </a:solidFill>
              </a:rPr>
              <a:t>3. </a:t>
            </a:r>
            <a:r>
              <a:rPr lang="en-IN" b="1" dirty="0">
                <a:solidFill>
                  <a:schemeClr val="accent2">
                    <a:lumMod val="50000"/>
                  </a:schemeClr>
                </a:solidFill>
              </a:rPr>
              <a:t>Full Wave Bridge Rectification</a:t>
            </a:r>
            <a:endParaRPr lang="en-IN" dirty="0">
              <a:solidFill>
                <a:schemeClr val="accent2">
                  <a:lumMod val="50000"/>
                </a:schemeClr>
              </a:solidFill>
            </a:endParaRPr>
          </a:p>
        </p:txBody>
      </p:sp>
      <p:sp>
        <p:nvSpPr>
          <p:cNvPr id="3" name="Content Placeholder 2"/>
          <p:cNvSpPr>
            <a:spLocks noGrp="1"/>
          </p:cNvSpPr>
          <p:nvPr>
            <p:ph idx="1"/>
          </p:nvPr>
        </p:nvSpPr>
        <p:spPr/>
        <p:txBody>
          <a:bodyPr/>
          <a:lstStyle/>
          <a:p>
            <a:pPr algn="just"/>
            <a:r>
              <a:rPr lang="en-IN" dirty="0"/>
              <a:t>We have seen that in a half-wave rectification, we get the output by only one half of the alternating output voltage. The other half cycle is blocked and we get no output. However, both halves of the output voltage cycle can be utilized using full-wave rectification. Its circuit consists of four diodes connected in such a way to form a bridge.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iode20"/>
          <p:cNvPicPr>
            <a:picLocks noGrp="1" noChangeAspect="1"/>
          </p:cNvPicPr>
          <p:nvPr>
            <p:ph idx="1"/>
          </p:nvPr>
        </p:nvPicPr>
        <p:blipFill>
          <a:blip r:embed="rId2"/>
          <a:stretch>
            <a:fillRect/>
          </a:stretch>
        </p:blipFill>
        <p:spPr>
          <a:xfrm>
            <a:off x="2495550" y="836930"/>
            <a:ext cx="7446010" cy="429641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solidFill>
                  <a:schemeClr val="accent2">
                    <a:lumMod val="50000"/>
                  </a:schemeClr>
                </a:solidFill>
              </a:rPr>
              <a:t>Transformer</a:t>
            </a:r>
          </a:p>
        </p:txBody>
      </p:sp>
      <p:sp>
        <p:nvSpPr>
          <p:cNvPr id="3" name="Content Placeholder 2"/>
          <p:cNvSpPr>
            <a:spLocks noGrp="1"/>
          </p:cNvSpPr>
          <p:nvPr>
            <p:ph idx="1"/>
          </p:nvPr>
        </p:nvSpPr>
        <p:spPr/>
        <p:txBody>
          <a:bodyPr>
            <a:normAutofit/>
          </a:bodyPr>
          <a:lstStyle/>
          <a:p>
            <a:pPr algn="just"/>
            <a:r>
              <a:rPr lang="en-IN" dirty="0"/>
              <a:t>A </a:t>
            </a:r>
            <a:r>
              <a:rPr lang="en-IN" b="1" dirty="0"/>
              <a:t>transformer</a:t>
            </a:r>
            <a:r>
              <a:rPr lang="en-IN" dirty="0"/>
              <a:t> is a passive component that transfers electrical energy from one electrical circuit to another circuit, or multiple circuits. A varying current in any one coil of the transformer produces a varying magnetic flux in the transformer's core, which induces a varying electromotive force across any other coils wound around the same core.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a:t>Transformers are most commonly used for increasing low AC voltages at high current (a step-up transformer) or decreasing high AC voltages at low current (a step-down transformer) in electric power applications, and for coupling the stages of signal-processing circuits. A wide range of transformer designs is encountered in electronic and electric power applications. Transformers range in size from RF transformers less than a cubic centimetre in volume, to units weighing hundreds of tons used to interconnect the power grid.</a:t>
            </a:r>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a:t>Transformer is not an energy conversion device, but it is device that changes AC electrical power at one voltage level into AC electrical power at another voltage level through the action of magnetic field.</a:t>
            </a:r>
          </a:p>
          <a:p>
            <a:pPr algn="just"/>
            <a:r>
              <a:rPr lang="en-IN" dirty="0"/>
              <a:t> It can be either to step-up or step down.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chemeClr val="accent2">
                    <a:lumMod val="50000"/>
                  </a:schemeClr>
                </a:solidFill>
              </a:rPr>
              <a:t>Working Of Transformer</a:t>
            </a:r>
          </a:p>
        </p:txBody>
      </p:sp>
      <p:sp>
        <p:nvSpPr>
          <p:cNvPr id="3" name="Content Placeholder 2"/>
          <p:cNvSpPr>
            <a:spLocks noGrp="1"/>
          </p:cNvSpPr>
          <p:nvPr>
            <p:ph idx="1"/>
          </p:nvPr>
        </p:nvSpPr>
        <p:spPr/>
        <p:txBody>
          <a:bodyPr>
            <a:normAutofit/>
          </a:bodyPr>
          <a:lstStyle/>
          <a:p>
            <a:pPr algn="just"/>
            <a:r>
              <a:rPr lang="en-IN" sz="2400" dirty="0">
                <a:latin typeface="Times New Roman" panose="02020603050405020304" charset="0"/>
                <a:cs typeface="Times New Roman" panose="02020603050405020304" charset="0"/>
              </a:rPr>
              <a:t>The main principle of operation of a transformer is mutual inductance between two circuits which is linked by a common magnetic flux.</a:t>
            </a:r>
          </a:p>
          <a:p>
            <a:pPr algn="just"/>
            <a:r>
              <a:rPr lang="en-IN" sz="2400" dirty="0">
                <a:latin typeface="Times New Roman" panose="02020603050405020304" charset="0"/>
                <a:cs typeface="Times New Roman" panose="02020603050405020304" charset="0"/>
              </a:rPr>
              <a:t>A basic transformer consists of two coils that are electrically separate and inductive, but are magnetically linked through a path of reluctance.</a:t>
            </a:r>
          </a:p>
          <a:p>
            <a:pPr algn="just"/>
            <a:endParaRPr lang="en-IN" sz="2400" dirty="0">
              <a:latin typeface="Times New Roman" panose="02020603050405020304" charset="0"/>
              <a:cs typeface="Times New Roman" panose="02020603050405020304" charset="0"/>
            </a:endParaRPr>
          </a:p>
        </p:txBody>
      </p:sp>
      <p:pic>
        <p:nvPicPr>
          <p:cNvPr id="9220" name="Picture 4" descr="C:\Users\dell\Desktop\3.jpg"/>
          <p:cNvPicPr>
            <a:picLocks noChangeAspect="1" noChangeArrowheads="1"/>
          </p:cNvPicPr>
          <p:nvPr/>
        </p:nvPicPr>
        <p:blipFill>
          <a:blip r:embed="rId2"/>
          <a:srcRect/>
          <a:stretch>
            <a:fillRect/>
          </a:stretch>
        </p:blipFill>
        <p:spPr bwMode="auto">
          <a:xfrm>
            <a:off x="4024298" y="4357694"/>
            <a:ext cx="4200525" cy="1695450"/>
          </a:xfrm>
          <a:prstGeom prst="rect">
            <a:avLst/>
          </a:prstGeom>
          <a:ln w="38100" cap="sq">
            <a:solidFill>
              <a:srgbClr val="000000"/>
            </a:solidFill>
            <a:prstDash val="solid"/>
            <a:miter lim="800000"/>
            <a:headEnd/>
            <a:tailEnd/>
          </a:ln>
          <a:effectLst>
            <a:outerShdw blurRad="50800" dist="38100" dir="2700000" algn="tl" rotWithShape="0">
              <a:srgbClr val="000000">
                <a:alpha val="43000"/>
              </a:srgbClr>
            </a:outerShdw>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chemeClr val="accent2">
                    <a:lumMod val="50000"/>
                  </a:schemeClr>
                </a:solidFill>
              </a:rPr>
              <a:t>Working Principal</a:t>
            </a:r>
          </a:p>
        </p:txBody>
      </p:sp>
      <p:sp>
        <p:nvSpPr>
          <p:cNvPr id="3" name="Content Placeholder 2"/>
          <p:cNvSpPr>
            <a:spLocks noGrp="1"/>
          </p:cNvSpPr>
          <p:nvPr>
            <p:ph idx="1"/>
          </p:nvPr>
        </p:nvSpPr>
        <p:spPr/>
        <p:txBody>
          <a:bodyPr>
            <a:normAutofit/>
          </a:bodyPr>
          <a:lstStyle/>
          <a:p>
            <a:pPr algn="just"/>
            <a:r>
              <a:rPr lang="en-IN" dirty="0"/>
              <a:t>The changing current in the primary coil, is usually achieved by applying an alternating voltage, resulting in an alternating current (AC) AC input.</a:t>
            </a:r>
          </a:p>
          <a:p>
            <a:pPr algn="just"/>
            <a:r>
              <a:rPr lang="en-IN" dirty="0"/>
              <a:t>As the alternating current changes magnitude and direction, a magnetic field is produced, which changes in a corresponding manner C-CUBE Group of Engineers.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solidFill>
                  <a:schemeClr val="accent2">
                    <a:lumMod val="50000"/>
                  </a:schemeClr>
                </a:solidFill>
              </a:rPr>
              <a:t>Metal rectifier</a:t>
            </a:r>
          </a:p>
        </p:txBody>
      </p:sp>
      <p:sp>
        <p:nvSpPr>
          <p:cNvPr id="3" name="Content Placeholder 2"/>
          <p:cNvSpPr>
            <a:spLocks noGrp="1"/>
          </p:cNvSpPr>
          <p:nvPr>
            <p:ph idx="1"/>
          </p:nvPr>
        </p:nvSpPr>
        <p:spPr>
          <a:xfrm>
            <a:off x="1952596" y="1357298"/>
            <a:ext cx="8229600" cy="4525963"/>
          </a:xfrm>
        </p:spPr>
        <p:txBody>
          <a:bodyPr>
            <a:normAutofit/>
          </a:bodyPr>
          <a:lstStyle/>
          <a:p>
            <a:pPr algn="just"/>
            <a:r>
              <a:rPr lang="en-IN" dirty="0"/>
              <a:t>A metal rectifier is an early type   of semiconductor rectifier in which the semiconductor is copper oxide or selenium. </a:t>
            </a:r>
          </a:p>
          <a:p>
            <a:pPr algn="just"/>
            <a:endParaRPr lang="en-IN" dirty="0"/>
          </a:p>
          <a:p>
            <a:pPr algn="just"/>
            <a:r>
              <a:rPr lang="en-IN" dirty="0"/>
              <a:t>They were used in power applications to convert alternating current to direct current in devices such as radios and battery chargers. </a:t>
            </a:r>
          </a:p>
          <a:p>
            <a:pPr algn="just">
              <a:buNone/>
            </a:pP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2169" y="949218"/>
            <a:ext cx="8229600" cy="1725602"/>
          </a:xfrm>
        </p:spPr>
        <p:txBody>
          <a:bodyPr>
            <a:noAutofit/>
          </a:bodyPr>
          <a:lstStyle/>
          <a:p>
            <a:pPr algn="just"/>
            <a:r>
              <a:rPr lang="en-IN" sz="2200" dirty="0">
                <a:solidFill>
                  <a:schemeClr val="accent2">
                    <a:lumMod val="50000"/>
                  </a:schemeClr>
                </a:solidFill>
              </a:rPr>
              <a:t>The field from the primary coil is intensified and concentrated through the secondary coil by an iron core AC output.</a:t>
            </a:r>
            <a:br>
              <a:rPr lang="en-IN" sz="2200" dirty="0">
                <a:solidFill>
                  <a:schemeClr val="accent2">
                    <a:lumMod val="50000"/>
                  </a:schemeClr>
                </a:solidFill>
              </a:rPr>
            </a:br>
            <a:r>
              <a:rPr lang="en-IN" sz="2200" dirty="0">
                <a:solidFill>
                  <a:schemeClr val="accent2">
                    <a:lumMod val="50000"/>
                  </a:schemeClr>
                </a:solidFill>
              </a:rPr>
              <a:t>The changing flux through the secondary coil, induces a potential difference across the secondary coil.</a:t>
            </a:r>
            <a:br>
              <a:rPr lang="en-IN" sz="2200" dirty="0">
                <a:solidFill>
                  <a:schemeClr val="accent2">
                    <a:lumMod val="50000"/>
                  </a:schemeClr>
                </a:solidFill>
              </a:rPr>
            </a:br>
            <a:endParaRPr lang="en-IN" sz="2200" dirty="0">
              <a:solidFill>
                <a:schemeClr val="accent2">
                  <a:lumMod val="50000"/>
                </a:schemeClr>
              </a:solidFill>
            </a:endParaRPr>
          </a:p>
        </p:txBody>
      </p:sp>
      <p:pic>
        <p:nvPicPr>
          <p:cNvPr id="10242" name="Picture 2" descr="C:\Users\dell\Desktop\4.jpg"/>
          <p:cNvPicPr>
            <a:picLocks noGrp="1" noChangeAspect="1" noChangeArrowheads="1"/>
          </p:cNvPicPr>
          <p:nvPr>
            <p:ph idx="1"/>
          </p:nvPr>
        </p:nvPicPr>
        <p:blipFill>
          <a:blip r:embed="rId2"/>
          <a:stretch>
            <a:fillRect/>
          </a:stretch>
        </p:blipFill>
        <p:spPr bwMode="auto">
          <a:xfrm>
            <a:off x="3552031" y="3415506"/>
            <a:ext cx="2847975" cy="1371600"/>
          </a:xfrm>
          <a:prstGeom prst="rect">
            <a:avLst/>
          </a:prstGeom>
          <a:ln w="38100" cap="sq">
            <a:solidFill>
              <a:srgbClr val="000000"/>
            </a:solidFill>
            <a:prstDash val="solid"/>
            <a:miter lim="800000"/>
            <a:headEnd/>
            <a:tailEnd/>
          </a:ln>
          <a:effectLst>
            <a:outerShdw blurRad="50800" dist="38100" dir="2700000" algn="tl" rotWithShape="0">
              <a:srgbClr val="000000">
                <a:alpha val="43000"/>
              </a:srgbClr>
            </a:outerShdw>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chemeClr val="accent2">
                    <a:lumMod val="50000"/>
                  </a:schemeClr>
                </a:solidFill>
              </a:rPr>
              <a:t>Classification of Transformer</a:t>
            </a:r>
          </a:p>
        </p:txBody>
      </p:sp>
      <p:sp>
        <p:nvSpPr>
          <p:cNvPr id="3" name="Content Placeholder 2"/>
          <p:cNvSpPr>
            <a:spLocks noGrp="1"/>
          </p:cNvSpPr>
          <p:nvPr>
            <p:ph idx="1"/>
          </p:nvPr>
        </p:nvSpPr>
        <p:spPr/>
        <p:txBody>
          <a:bodyPr>
            <a:normAutofit/>
          </a:bodyPr>
          <a:lstStyle/>
          <a:p>
            <a:r>
              <a:rPr lang="en-IN" dirty="0"/>
              <a:t>As per phase</a:t>
            </a:r>
          </a:p>
          <a:p>
            <a:pPr lvl="1">
              <a:buFont typeface="Wingdings" panose="05000000000000000000" pitchFamily="2" charset="2"/>
              <a:buChar char="v"/>
            </a:pPr>
            <a:r>
              <a:rPr lang="en-IN" dirty="0"/>
              <a:t>Single phase</a:t>
            </a:r>
          </a:p>
          <a:p>
            <a:pPr lvl="1">
              <a:buFont typeface="Wingdings" panose="05000000000000000000" pitchFamily="2" charset="2"/>
              <a:buChar char="v"/>
            </a:pPr>
            <a:r>
              <a:rPr lang="en-IN" dirty="0"/>
              <a:t>Three phase</a:t>
            </a:r>
          </a:p>
          <a:p>
            <a:r>
              <a:rPr lang="en-IN" dirty="0"/>
              <a:t>As per core</a:t>
            </a:r>
          </a:p>
          <a:p>
            <a:pPr lvl="1">
              <a:buFont typeface="Wingdings" panose="05000000000000000000" pitchFamily="2" charset="2"/>
              <a:buChar char="v"/>
            </a:pPr>
            <a:r>
              <a:rPr lang="en-IN" dirty="0"/>
              <a:t>Core type</a:t>
            </a:r>
          </a:p>
          <a:p>
            <a:pPr lvl="1">
              <a:buFont typeface="Wingdings" panose="05000000000000000000" pitchFamily="2" charset="2"/>
              <a:buChar char="v"/>
            </a:pPr>
            <a:r>
              <a:rPr lang="en-IN" dirty="0"/>
              <a:t>Shell type</a:t>
            </a:r>
          </a:p>
          <a:p>
            <a:r>
              <a:rPr lang="en-IN" dirty="0"/>
              <a:t>As per cooling system</a:t>
            </a:r>
          </a:p>
          <a:p>
            <a:pPr lvl="1">
              <a:buFont typeface="Wingdings" panose="05000000000000000000" pitchFamily="2" charset="2"/>
              <a:buChar char="v"/>
            </a:pPr>
            <a:r>
              <a:rPr lang="en-IN" dirty="0"/>
              <a:t>Self-cooled</a:t>
            </a:r>
          </a:p>
          <a:p>
            <a:pPr lvl="1">
              <a:buFont typeface="Wingdings" panose="05000000000000000000" pitchFamily="2" charset="2"/>
              <a:buChar char="v"/>
            </a:pPr>
            <a:r>
              <a:rPr lang="en-IN" dirty="0"/>
              <a:t>Air cooled</a:t>
            </a:r>
          </a:p>
          <a:p>
            <a:pPr lvl="1">
              <a:buFont typeface="Wingdings" panose="05000000000000000000" pitchFamily="2" charset="2"/>
              <a:buChar char="v"/>
            </a:pPr>
            <a:r>
              <a:rPr lang="en-IN" dirty="0"/>
              <a:t>Oil cooled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chemeClr val="accent2">
                    <a:lumMod val="50000"/>
                  </a:schemeClr>
                </a:solidFill>
              </a:rPr>
              <a:t> Single Phase Transformer</a:t>
            </a:r>
          </a:p>
        </p:txBody>
      </p:sp>
      <p:sp>
        <p:nvSpPr>
          <p:cNvPr id="3" name="Content Placeholder 2"/>
          <p:cNvSpPr>
            <a:spLocks noGrp="1"/>
          </p:cNvSpPr>
          <p:nvPr>
            <p:ph idx="1"/>
          </p:nvPr>
        </p:nvSpPr>
        <p:spPr/>
        <p:txBody>
          <a:bodyPr/>
          <a:lstStyle/>
          <a:p>
            <a:pPr algn="just"/>
            <a:r>
              <a:rPr lang="en-IN" dirty="0"/>
              <a:t>A </a:t>
            </a:r>
            <a:r>
              <a:rPr lang="en-IN" sz="2500" dirty="0"/>
              <a:t>single-phase transformer can operate to either increase or decrease the voltage applied to the primary winding.</a:t>
            </a:r>
          </a:p>
          <a:p>
            <a:pPr algn="just"/>
            <a:r>
              <a:rPr lang="en-IN" sz="2500" dirty="0"/>
              <a:t>Two or more winding, coupled by a common magnetic core. </a:t>
            </a:r>
          </a:p>
          <a:p>
            <a:pPr algn="just"/>
            <a:r>
              <a:rPr lang="en-IN" sz="2500" dirty="0"/>
              <a:t>It is called a Step up transformer</a:t>
            </a:r>
          </a:p>
        </p:txBody>
      </p:sp>
      <p:pic>
        <p:nvPicPr>
          <p:cNvPr id="11266" name="Picture 2" descr="C:\Users\dell\Desktop\6.jpg"/>
          <p:cNvPicPr>
            <a:picLocks noChangeAspect="1" noChangeArrowheads="1"/>
          </p:cNvPicPr>
          <p:nvPr/>
        </p:nvPicPr>
        <p:blipFill>
          <a:blip r:embed="rId2"/>
          <a:srcRect/>
          <a:stretch>
            <a:fillRect/>
          </a:stretch>
        </p:blipFill>
        <p:spPr bwMode="auto">
          <a:xfrm>
            <a:off x="6096000" y="4287218"/>
            <a:ext cx="3286125" cy="2228850"/>
          </a:xfrm>
          <a:prstGeom prst="rect">
            <a:avLst/>
          </a:prstGeom>
          <a:ln w="38100" cap="sq">
            <a:solidFill>
              <a:srgbClr val="000000"/>
            </a:solidFill>
            <a:prstDash val="solid"/>
            <a:miter lim="800000"/>
            <a:headEnd/>
            <a:tailEnd/>
          </a:ln>
          <a:effectLst>
            <a:outerShdw blurRad="50800" dist="38100" dir="2700000" algn="tl" rotWithShape="0">
              <a:srgbClr val="000000">
                <a:alpha val="43000"/>
              </a:srgbClr>
            </a:outerShdw>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chemeClr val="accent2">
                    <a:lumMod val="50000"/>
                  </a:schemeClr>
                </a:solidFill>
              </a:rPr>
              <a:t>Three Phase Transformer</a:t>
            </a:r>
          </a:p>
        </p:txBody>
      </p:sp>
      <p:sp>
        <p:nvSpPr>
          <p:cNvPr id="3" name="Content Placeholder 2"/>
          <p:cNvSpPr>
            <a:spLocks noGrp="1"/>
          </p:cNvSpPr>
          <p:nvPr>
            <p:ph idx="1"/>
          </p:nvPr>
        </p:nvSpPr>
        <p:spPr/>
        <p:txBody>
          <a:bodyPr/>
          <a:lstStyle/>
          <a:p>
            <a:pPr algn="just"/>
            <a:r>
              <a:rPr lang="en-IN" sz="2400" dirty="0"/>
              <a:t>A single enclosure with three primary and three secondary windings wound on a common core is all that is required.</a:t>
            </a:r>
          </a:p>
          <a:p>
            <a:pPr algn="just"/>
            <a:r>
              <a:rPr lang="en-IN" sz="2400" dirty="0"/>
              <a:t>Since each single-phase transformer has a primary and a secondary winding, then 3 single-phase transformers will have the required 3 primary and 3 secondary windings</a:t>
            </a:r>
            <a:r>
              <a:rPr lang="en-IN" dirty="0"/>
              <a:t>.</a:t>
            </a:r>
          </a:p>
        </p:txBody>
      </p:sp>
      <p:pic>
        <p:nvPicPr>
          <p:cNvPr id="12290" name="Picture 2" descr="C:\Users\dell\Desktop\7.jpg"/>
          <p:cNvPicPr>
            <a:picLocks noChangeAspect="1" noChangeArrowheads="1"/>
          </p:cNvPicPr>
          <p:nvPr/>
        </p:nvPicPr>
        <p:blipFill>
          <a:blip r:embed="rId2"/>
          <a:srcRect/>
          <a:stretch>
            <a:fillRect/>
          </a:stretch>
        </p:blipFill>
        <p:spPr bwMode="auto">
          <a:xfrm>
            <a:off x="3238480" y="4572008"/>
            <a:ext cx="6491314" cy="1638300"/>
          </a:xfrm>
          <a:prstGeom prst="rect">
            <a:avLst/>
          </a:prstGeom>
          <a:ln w="38100" cap="sq">
            <a:solidFill>
              <a:srgbClr val="000000"/>
            </a:solidFill>
            <a:prstDash val="solid"/>
            <a:miter lim="800000"/>
            <a:headEnd/>
            <a:tailEnd/>
          </a:ln>
          <a:effectLst>
            <a:outerShdw blurRad="50800" dist="38100" dir="2700000" algn="tl" rotWithShape="0">
              <a:srgbClr val="000000">
                <a:alpha val="43000"/>
              </a:srgbClr>
            </a:outerShdw>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chemeClr val="accent2">
                    <a:lumMod val="50000"/>
                  </a:schemeClr>
                </a:solidFill>
              </a:rPr>
              <a:t>Ideal Transformer</a:t>
            </a:r>
          </a:p>
        </p:txBody>
      </p:sp>
      <p:sp>
        <p:nvSpPr>
          <p:cNvPr id="3" name="Content Placeholder 2"/>
          <p:cNvSpPr>
            <a:spLocks noGrp="1"/>
          </p:cNvSpPr>
          <p:nvPr>
            <p:ph idx="1"/>
          </p:nvPr>
        </p:nvSpPr>
        <p:spPr/>
        <p:txBody>
          <a:bodyPr>
            <a:normAutofit/>
          </a:bodyPr>
          <a:lstStyle/>
          <a:p>
            <a:pPr algn="just"/>
            <a:r>
              <a:rPr lang="en-IN" dirty="0"/>
              <a:t> </a:t>
            </a:r>
            <a:r>
              <a:rPr lang="en-IN" sz="2400" dirty="0"/>
              <a:t>An ideal transformer is a transformer which has no loses, i.e. it’s winding has no </a:t>
            </a:r>
            <a:r>
              <a:rPr lang="en-IN" sz="2400" dirty="0" err="1"/>
              <a:t>ohmic</a:t>
            </a:r>
            <a:r>
              <a:rPr lang="en-IN" sz="2400" dirty="0"/>
              <a:t> resistance, no magnetic leakage, and therefore no R and core loses.</a:t>
            </a:r>
          </a:p>
          <a:p>
            <a:pPr algn="just"/>
            <a:r>
              <a:rPr lang="en-IN" sz="2400" dirty="0"/>
              <a:t>Ideal transformer will be used in characterized the practical transformer.</a:t>
            </a:r>
          </a:p>
        </p:txBody>
      </p:sp>
      <p:pic>
        <p:nvPicPr>
          <p:cNvPr id="13314" name="Picture 2" descr="C:\Users\dell\Desktop\8.jpg"/>
          <p:cNvPicPr>
            <a:picLocks noChangeAspect="1" noChangeArrowheads="1"/>
          </p:cNvPicPr>
          <p:nvPr/>
        </p:nvPicPr>
        <p:blipFill>
          <a:blip r:embed="rId2"/>
          <a:srcRect/>
          <a:stretch>
            <a:fillRect/>
          </a:stretch>
        </p:blipFill>
        <p:spPr bwMode="auto">
          <a:xfrm>
            <a:off x="4595802" y="3929066"/>
            <a:ext cx="2800350" cy="1533525"/>
          </a:xfrm>
          <a:prstGeom prst="rect">
            <a:avLst/>
          </a:prstGeom>
          <a:ln w="38100" cap="sq">
            <a:solidFill>
              <a:srgbClr val="000000"/>
            </a:solidFill>
            <a:prstDash val="solid"/>
            <a:miter lim="800000"/>
            <a:headEnd/>
            <a:tailEnd/>
          </a:ln>
          <a:effectLst>
            <a:outerShdw blurRad="50800" dist="38100" dir="2700000" algn="tl" rotWithShape="0">
              <a:srgbClr val="000000">
                <a:alpha val="43000"/>
              </a:srgbClr>
            </a:outerShdw>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chemeClr val="accent2">
                    <a:lumMod val="50000"/>
                  </a:schemeClr>
                </a:solidFill>
              </a:rPr>
              <a:t>Core Type Transformer </a:t>
            </a:r>
          </a:p>
        </p:txBody>
      </p:sp>
      <p:sp>
        <p:nvSpPr>
          <p:cNvPr id="3" name="Content Placeholder 2"/>
          <p:cNvSpPr>
            <a:spLocks noGrp="1"/>
          </p:cNvSpPr>
          <p:nvPr>
            <p:ph idx="1"/>
          </p:nvPr>
        </p:nvSpPr>
        <p:spPr/>
        <p:txBody>
          <a:bodyPr/>
          <a:lstStyle/>
          <a:p>
            <a:pPr algn="just"/>
            <a:r>
              <a:rPr lang="en-IN" sz="2400" dirty="0"/>
              <a:t>The windings are given to a considerable part of the core. The coils used for this transformer are form-wound and are of cylindrical type.</a:t>
            </a:r>
          </a:p>
          <a:p>
            <a:pPr algn="just"/>
            <a:r>
              <a:rPr lang="en-IN" sz="2400" dirty="0"/>
              <a:t>The general arrangement of the core- type transformer with respect to the core.</a:t>
            </a:r>
          </a:p>
        </p:txBody>
      </p:sp>
      <p:pic>
        <p:nvPicPr>
          <p:cNvPr id="14338" name="Picture 2" descr="C:\Users\dell\Desktop\9.jpg"/>
          <p:cNvPicPr>
            <a:picLocks noChangeAspect="1" noChangeArrowheads="1"/>
          </p:cNvPicPr>
          <p:nvPr/>
        </p:nvPicPr>
        <p:blipFill>
          <a:blip r:embed="rId2"/>
          <a:srcRect/>
          <a:stretch>
            <a:fillRect/>
          </a:stretch>
        </p:blipFill>
        <p:spPr bwMode="auto">
          <a:xfrm>
            <a:off x="1495893" y="4485314"/>
            <a:ext cx="4857784" cy="2181230"/>
          </a:xfrm>
          <a:prstGeom prst="rect">
            <a:avLst/>
          </a:prstGeom>
          <a:ln w="38100" cap="sq">
            <a:solidFill>
              <a:srgbClr val="000000"/>
            </a:solidFill>
            <a:prstDash val="solid"/>
            <a:miter lim="800000"/>
            <a:headEnd/>
            <a:tailEnd/>
          </a:ln>
          <a:effectLst>
            <a:outerShdw blurRad="50800" dist="38100" dir="2700000" algn="tl" rotWithShape="0">
              <a:srgbClr val="000000">
                <a:alpha val="43000"/>
              </a:srgbClr>
            </a:outerShdw>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r>
              <a:rPr lang="en-IN" dirty="0">
                <a:solidFill>
                  <a:schemeClr val="accent2">
                    <a:lumMod val="50000"/>
                  </a:schemeClr>
                </a:solidFill>
              </a:rPr>
              <a:t>Shell-Type Transformer</a:t>
            </a:r>
          </a:p>
        </p:txBody>
      </p:sp>
      <p:sp>
        <p:nvSpPr>
          <p:cNvPr id="3" name="Content Placeholder 2"/>
          <p:cNvSpPr>
            <a:spLocks noGrp="1"/>
          </p:cNvSpPr>
          <p:nvPr>
            <p:ph idx="1"/>
          </p:nvPr>
        </p:nvSpPr>
        <p:spPr/>
        <p:txBody>
          <a:bodyPr/>
          <a:lstStyle/>
          <a:p>
            <a:pPr algn="just"/>
            <a:r>
              <a:rPr lang="en-IN" dirty="0"/>
              <a:t> </a:t>
            </a:r>
            <a:r>
              <a:rPr lang="en-IN" sz="2400" dirty="0"/>
              <a:t>In shell-type transformers the core surrounds a considerable portion of the windings.</a:t>
            </a:r>
          </a:p>
          <a:p>
            <a:pPr algn="just"/>
            <a:r>
              <a:rPr lang="en-IN" sz="2400" dirty="0"/>
              <a:t>The coils are form-wound but are multi layer disc type usually wound in the form of pancakes.</a:t>
            </a:r>
          </a:p>
          <a:p>
            <a:pPr algn="just"/>
            <a:r>
              <a:rPr lang="en-IN" sz="2400" dirty="0"/>
              <a:t>The whole winding consists of discs stacked with insulation spaces between the coils.</a:t>
            </a:r>
          </a:p>
        </p:txBody>
      </p:sp>
      <p:pic>
        <p:nvPicPr>
          <p:cNvPr id="15362" name="Picture 2" descr="C:\Users\dell\Desktop\10.jpg"/>
          <p:cNvPicPr>
            <a:picLocks noChangeAspect="1" noChangeArrowheads="1"/>
          </p:cNvPicPr>
          <p:nvPr/>
        </p:nvPicPr>
        <p:blipFill>
          <a:blip r:embed="rId2"/>
          <a:srcRect/>
          <a:stretch>
            <a:fillRect/>
          </a:stretch>
        </p:blipFill>
        <p:spPr bwMode="auto">
          <a:xfrm>
            <a:off x="1662995" y="4921810"/>
            <a:ext cx="4643470" cy="1543050"/>
          </a:xfrm>
          <a:prstGeom prst="rect">
            <a:avLst/>
          </a:prstGeom>
          <a:ln w="38100" cap="sq">
            <a:solidFill>
              <a:srgbClr val="000000"/>
            </a:solidFill>
            <a:prstDash val="solid"/>
            <a:miter lim="800000"/>
            <a:headEnd/>
            <a:tailEnd/>
          </a:ln>
          <a:effectLst>
            <a:outerShdw blurRad="50800" dist="38100" dir="2700000" algn="tl" rotWithShape="0">
              <a:srgbClr val="000000">
                <a:alpha val="43000"/>
              </a:srgbClr>
            </a:outerShdw>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chemeClr val="accent2">
                    <a:lumMod val="50000"/>
                  </a:schemeClr>
                </a:solidFill>
              </a:rPr>
              <a:t>Oil Filled Self-Cooled Type </a:t>
            </a:r>
          </a:p>
        </p:txBody>
      </p:sp>
      <p:sp>
        <p:nvSpPr>
          <p:cNvPr id="3" name="Content Placeholder 2"/>
          <p:cNvSpPr>
            <a:spLocks noGrp="1"/>
          </p:cNvSpPr>
          <p:nvPr>
            <p:ph idx="1"/>
          </p:nvPr>
        </p:nvSpPr>
        <p:spPr>
          <a:xfrm>
            <a:off x="677334" y="1657155"/>
            <a:ext cx="8596668" cy="3880773"/>
          </a:xfrm>
        </p:spPr>
        <p:txBody>
          <a:bodyPr>
            <a:normAutofit/>
          </a:bodyPr>
          <a:lstStyle/>
          <a:p>
            <a:pPr algn="just"/>
            <a:r>
              <a:rPr lang="en-IN" sz="2400" dirty="0"/>
              <a:t>Oil filled self cooled type uses small and medium-sized distribution transformers.</a:t>
            </a:r>
          </a:p>
          <a:p>
            <a:pPr algn="just"/>
            <a:r>
              <a:rPr lang="en-IN" sz="2400" dirty="0"/>
              <a:t>The assembled windings and core of such transformers are mounted in a welded, oil- tight steel tanks provided with a steel cover.</a:t>
            </a:r>
          </a:p>
          <a:p>
            <a:pPr algn="just"/>
            <a:r>
              <a:rPr lang="en-IN" sz="2400" dirty="0"/>
              <a:t>The oil helps in transferring the heat from the core and the windings to the case from where it is radiated out to the surroundings</a:t>
            </a:r>
          </a:p>
        </p:txBody>
      </p:sp>
      <p:pic>
        <p:nvPicPr>
          <p:cNvPr id="16386" name="Picture 2" descr="C:\Users\dell\Desktop\11.jpg"/>
          <p:cNvPicPr>
            <a:picLocks noChangeAspect="1" noChangeArrowheads="1"/>
          </p:cNvPicPr>
          <p:nvPr/>
        </p:nvPicPr>
        <p:blipFill>
          <a:blip r:embed="rId2"/>
          <a:srcRect/>
          <a:stretch>
            <a:fillRect/>
          </a:stretch>
        </p:blipFill>
        <p:spPr bwMode="auto">
          <a:xfrm>
            <a:off x="3820430" y="4727500"/>
            <a:ext cx="4786346" cy="1990726"/>
          </a:xfrm>
          <a:prstGeom prst="rect">
            <a:avLst/>
          </a:prstGeom>
          <a:ln w="38100" cap="sq">
            <a:solidFill>
              <a:srgbClr val="000000"/>
            </a:solidFill>
            <a:prstDash val="solid"/>
            <a:miter lim="800000"/>
            <a:headEnd/>
            <a:tailEnd/>
          </a:ln>
          <a:effectLst>
            <a:outerShdw blurRad="50800" dist="38100" dir="2700000" algn="tl" rotWithShape="0">
              <a:srgbClr val="000000">
                <a:alpha val="43000"/>
              </a:srgbClr>
            </a:outerShdw>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chemeClr val="accent2">
                    <a:lumMod val="50000"/>
                  </a:schemeClr>
                </a:solidFill>
              </a:rPr>
              <a:t>Oil Filled Water Cooled Type</a:t>
            </a:r>
          </a:p>
        </p:txBody>
      </p:sp>
      <p:sp>
        <p:nvSpPr>
          <p:cNvPr id="3" name="Content Placeholder 2"/>
          <p:cNvSpPr>
            <a:spLocks noGrp="1"/>
          </p:cNvSpPr>
          <p:nvPr>
            <p:ph idx="1"/>
          </p:nvPr>
        </p:nvSpPr>
        <p:spPr/>
        <p:txBody>
          <a:bodyPr>
            <a:normAutofit fontScale="92500"/>
          </a:bodyPr>
          <a:lstStyle/>
          <a:p>
            <a:pPr algn="just"/>
            <a:r>
              <a:rPr lang="en-IN" sz="2400" dirty="0"/>
              <a:t>This type is used for much more economic construction of large transformers.</a:t>
            </a:r>
          </a:p>
          <a:p>
            <a:pPr algn="just"/>
            <a:r>
              <a:rPr lang="en-IN" sz="2400" dirty="0"/>
              <a:t>The method is used here as well- the windings and the core are immersed in the oil.</a:t>
            </a:r>
          </a:p>
          <a:p>
            <a:pPr algn="just"/>
            <a:r>
              <a:rPr lang="en-IN" sz="2400" dirty="0"/>
              <a:t>The only difference is that a cooling coil is mounted near the surface of the oil, through which cold water keeps circulating.</a:t>
            </a:r>
          </a:p>
          <a:p>
            <a:pPr algn="just"/>
            <a:r>
              <a:rPr lang="en-IN" sz="2400" dirty="0"/>
              <a:t>This water carries the heat from the device.</a:t>
            </a:r>
          </a:p>
          <a:p>
            <a:pPr algn="just"/>
            <a:r>
              <a:rPr lang="en-IN" sz="2400" dirty="0"/>
              <a:t>This design is usually implemented on transformers that are used in high voltage transmission lines.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chemeClr val="accent2">
                    <a:lumMod val="50000"/>
                  </a:schemeClr>
                </a:solidFill>
              </a:rPr>
              <a:t>Air Blast Type</a:t>
            </a:r>
          </a:p>
        </p:txBody>
      </p:sp>
      <p:sp>
        <p:nvSpPr>
          <p:cNvPr id="3" name="Content Placeholder 2"/>
          <p:cNvSpPr>
            <a:spLocks noGrp="1"/>
          </p:cNvSpPr>
          <p:nvPr>
            <p:ph idx="1"/>
          </p:nvPr>
        </p:nvSpPr>
        <p:spPr/>
        <p:txBody>
          <a:bodyPr>
            <a:normAutofit/>
          </a:bodyPr>
          <a:lstStyle/>
          <a:p>
            <a:pPr algn="just"/>
            <a:r>
              <a:rPr lang="en-IN" sz="2400" dirty="0"/>
              <a:t>This type is used for transformers that use voltages below 25,000 volts..</a:t>
            </a:r>
          </a:p>
          <a:p>
            <a:pPr algn="just"/>
            <a:r>
              <a:rPr lang="en-IN" sz="2400" dirty="0"/>
              <a:t>The transformer is housed in a thin sheet metal box open at both ends through which air is blown from the bottom to the top.</a:t>
            </a:r>
          </a:p>
        </p:txBody>
      </p:sp>
      <p:pic>
        <p:nvPicPr>
          <p:cNvPr id="17410" name="Picture 2" descr="C:\Users\dell\Desktop\13.jpg"/>
          <p:cNvPicPr>
            <a:picLocks noChangeAspect="1" noChangeArrowheads="1"/>
          </p:cNvPicPr>
          <p:nvPr/>
        </p:nvPicPr>
        <p:blipFill>
          <a:blip r:embed="rId2"/>
          <a:srcRect/>
          <a:stretch>
            <a:fillRect/>
          </a:stretch>
        </p:blipFill>
        <p:spPr bwMode="auto">
          <a:xfrm>
            <a:off x="3016468" y="4100975"/>
            <a:ext cx="4324726" cy="2295529"/>
          </a:xfrm>
          <a:prstGeom prst="rect">
            <a:avLst/>
          </a:prstGeom>
          <a:ln w="38100" cap="sq">
            <a:solidFill>
              <a:srgbClr val="000000"/>
            </a:solidFill>
            <a:prstDash val="solid"/>
            <a:miter lim="800000"/>
            <a:headEnd/>
            <a:tailEnd/>
          </a:ln>
          <a:effectLst>
            <a:outerShdw blurRad="50800" dist="38100" dir="2700000" algn="tl" rotWithShape="0">
              <a:srgbClr val="000000">
                <a:alpha val="43000"/>
              </a:srgb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dell\Desktop\170px-Selenium_Rectifier.jpg"/>
          <p:cNvPicPr>
            <a:picLocks noGrp="1" noChangeAspect="1" noChangeArrowheads="1"/>
          </p:cNvPicPr>
          <p:nvPr>
            <p:ph idx="1"/>
          </p:nvPr>
        </p:nvPicPr>
        <p:blipFill>
          <a:blip r:embed="rId2"/>
          <a:srcRect/>
          <a:stretch>
            <a:fillRect/>
          </a:stretch>
        </p:blipFill>
        <p:spPr bwMode="auto">
          <a:xfrm>
            <a:off x="1524000" y="1214422"/>
            <a:ext cx="9001156" cy="500066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r>
              <a:rPr lang="en-IN" dirty="0">
                <a:solidFill>
                  <a:schemeClr val="accent2">
                    <a:lumMod val="50000"/>
                  </a:schemeClr>
                </a:solidFill>
              </a:rPr>
              <a:t>Advantages</a:t>
            </a:r>
          </a:p>
        </p:txBody>
      </p:sp>
      <p:sp>
        <p:nvSpPr>
          <p:cNvPr id="3" name="Content Placeholder 2"/>
          <p:cNvSpPr>
            <a:spLocks noGrp="1"/>
          </p:cNvSpPr>
          <p:nvPr>
            <p:ph idx="1"/>
          </p:nvPr>
        </p:nvSpPr>
        <p:spPr/>
        <p:txBody>
          <a:bodyPr>
            <a:normAutofit/>
          </a:bodyPr>
          <a:lstStyle/>
          <a:p>
            <a:pPr algn="just"/>
            <a:r>
              <a:rPr lang="en-IN" sz="2400" dirty="0"/>
              <a:t>Copper required is very less.</a:t>
            </a:r>
          </a:p>
          <a:p>
            <a:pPr algn="just"/>
            <a:r>
              <a:rPr lang="en-IN" sz="2400" dirty="0"/>
              <a:t>High efficient than two winding transformer.</a:t>
            </a:r>
          </a:p>
          <a:p>
            <a:pPr algn="just"/>
            <a:r>
              <a:rPr lang="en-IN" sz="2400" dirty="0"/>
              <a:t>Small size and low cost.</a:t>
            </a:r>
          </a:p>
          <a:p>
            <a:pPr algn="just"/>
            <a:r>
              <a:rPr lang="en-IN" sz="2400" dirty="0"/>
              <a:t>Resistance and leakage reactance is less compared to two winding transformer.</a:t>
            </a:r>
          </a:p>
          <a:p>
            <a:pPr algn="just"/>
            <a:r>
              <a:rPr lang="en-IN" sz="2400" dirty="0"/>
              <a:t>Copper losses are less.</a:t>
            </a:r>
          </a:p>
          <a:p>
            <a:pPr algn="just"/>
            <a:r>
              <a:rPr lang="en-IN" sz="2400" dirty="0"/>
              <a:t>Superior voltages regulation than two winding transformer.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r>
              <a:rPr lang="en-IN" dirty="0">
                <a:solidFill>
                  <a:schemeClr val="accent2">
                    <a:lumMod val="50000"/>
                  </a:schemeClr>
                </a:solidFill>
              </a:rPr>
              <a:t>Disadvantages </a:t>
            </a:r>
          </a:p>
        </p:txBody>
      </p:sp>
      <p:sp>
        <p:nvSpPr>
          <p:cNvPr id="3" name="Content Placeholder 2"/>
          <p:cNvSpPr>
            <a:spLocks noGrp="1"/>
          </p:cNvSpPr>
          <p:nvPr>
            <p:ph idx="1"/>
          </p:nvPr>
        </p:nvSpPr>
        <p:spPr/>
        <p:txBody>
          <a:bodyPr>
            <a:normAutofit lnSpcReduction="10000"/>
          </a:bodyPr>
          <a:lstStyle/>
          <a:p>
            <a:pPr algn="just"/>
            <a:r>
              <a:rPr lang="en-IN" dirty="0"/>
              <a:t> </a:t>
            </a:r>
            <a:r>
              <a:rPr lang="en-IN" sz="2800" dirty="0"/>
              <a:t>Low impedance hence high short circuit currents for short circuits on secondary side.</a:t>
            </a:r>
          </a:p>
          <a:p>
            <a:pPr algn="just"/>
            <a:r>
              <a:rPr lang="en-IN" sz="2800" dirty="0"/>
              <a:t>If a section of winding common to primary and secondary is opened , full primary voltage appears across the secondary resulting in higher voltage on secondary and danger of accidents.</a:t>
            </a:r>
          </a:p>
          <a:p>
            <a:pPr algn="just"/>
            <a:r>
              <a:rPr lang="en-IN" sz="2800" dirty="0"/>
              <a:t>No electrical separation between primary and secondary which is risky in case of high voltage levels.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7A1C79-321F-42B1-8B44-F818CD7D80C0}"/>
              </a:ext>
            </a:extLst>
          </p:cNvPr>
          <p:cNvSpPr>
            <a:spLocks noGrp="1"/>
          </p:cNvSpPr>
          <p:nvPr>
            <p:ph idx="1"/>
          </p:nvPr>
        </p:nvSpPr>
        <p:spPr/>
        <p:txBody>
          <a:bodyPr>
            <a:normAutofit/>
          </a:bodyPr>
          <a:lstStyle/>
          <a:p>
            <a:pPr marL="0" indent="0">
              <a:buNone/>
            </a:pPr>
            <a:r>
              <a:rPr lang="en-US" sz="8800" dirty="0"/>
              <a:t>    THANK YOU</a:t>
            </a:r>
          </a:p>
        </p:txBody>
      </p:sp>
    </p:spTree>
    <p:extLst>
      <p:ext uri="{BB962C8B-B14F-4D97-AF65-F5344CB8AC3E}">
        <p14:creationId xmlns:p14="http://schemas.microsoft.com/office/powerpoint/2010/main" val="1543246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a:t>Metal rectifiers consist of washer-like discs of different metals, either copper (with an oxide layer to provide the rectification) or steel or aluminium, plated with selenium.</a:t>
            </a:r>
          </a:p>
          <a:p>
            <a:pPr algn="just"/>
            <a:endParaRPr lang="en-IN" dirty="0"/>
          </a:p>
          <a:p>
            <a:pPr algn="just"/>
            <a:r>
              <a:rPr lang="en-IN" dirty="0"/>
              <a:t>The discs are often separated by spacer sleeves to provide cooling.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0182" y="274638"/>
            <a:ext cx="4900618" cy="5940444"/>
          </a:xfrm>
        </p:spPr>
        <p:txBody>
          <a:bodyPr>
            <a:normAutofit/>
          </a:bodyPr>
          <a:lstStyle/>
          <a:p>
            <a:pPr algn="just"/>
            <a:r>
              <a:rPr lang="en-IN" sz="2400" dirty="0">
                <a:solidFill>
                  <a:schemeClr val="accent2">
                    <a:lumMod val="50000"/>
                  </a:schemeClr>
                </a:solidFill>
              </a:rPr>
              <a:t>The principle of operation of a metal rectifier is related to modern semiconductor rectifiers, but somewhat more complex. Both selenium and copper oxide are semiconductors, in practice doped by impurities during manufacture. When they are deposited on metals, it would be expected that the result is a simple metal–semiconductor junction and that the rectification would be a result of a </a:t>
            </a:r>
            <a:r>
              <a:rPr lang="en-IN" sz="2400" dirty="0" err="1">
                <a:solidFill>
                  <a:schemeClr val="accent2">
                    <a:lumMod val="50000"/>
                  </a:schemeClr>
                </a:solidFill>
              </a:rPr>
              <a:t>Schottky</a:t>
            </a:r>
            <a:r>
              <a:rPr lang="en-IN" sz="2400" dirty="0">
                <a:solidFill>
                  <a:schemeClr val="accent2">
                    <a:lumMod val="50000"/>
                  </a:schemeClr>
                </a:solidFill>
              </a:rPr>
              <a:t> barrier.</a:t>
            </a:r>
          </a:p>
        </p:txBody>
      </p:sp>
      <p:pic>
        <p:nvPicPr>
          <p:cNvPr id="6146" name="Picture 2" descr="C:\Users\dell\Desktop\170px-Koxydul2.jpg"/>
          <p:cNvPicPr>
            <a:picLocks noGrp="1" noChangeAspect="1" noChangeArrowheads="1"/>
          </p:cNvPicPr>
          <p:nvPr>
            <p:ph idx="1"/>
          </p:nvPr>
        </p:nvPicPr>
        <p:blipFill>
          <a:blip r:embed="rId2"/>
          <a:srcRect/>
          <a:stretch>
            <a:fillRect/>
          </a:stretch>
        </p:blipFill>
        <p:spPr bwMode="auto">
          <a:xfrm>
            <a:off x="2095472" y="428604"/>
            <a:ext cx="2928958" cy="5857916"/>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a:t>Selenium rectifiers were generally more efficient than metal-oxide types, and could handle higher voltages. However, considerably more skill was required for their construction.</a:t>
            </a:r>
          </a:p>
          <a:p>
            <a:endParaRPr lang="en-US" dirty="0"/>
          </a:p>
          <a:p>
            <a:r>
              <a:rPr lang="en-IN" dirty="0"/>
              <a:t>Selenium rectifiers were once widely used as high-tension rectifiers in transformer less radio and TV sets, before cheaper silicon diodes became available.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a:t>Although they were reasonably efficient in this application, (at least compared to vacuum-tube rectifiers), their internal resistance tended to increase as they aged. Apart from reducing the available high voltage, this tends to make them run hotter, producing an unpleasant smell as the selenium starts to evaporate.</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solidFill>
                  <a:schemeClr val="accent2">
                    <a:lumMod val="50000"/>
                  </a:schemeClr>
                </a:solidFill>
              </a:rPr>
              <a:t>Different types of rectification</a:t>
            </a:r>
            <a:endParaRPr lang="en-IN" dirty="0">
              <a:solidFill>
                <a:schemeClr val="accent2">
                  <a:lumMod val="50000"/>
                </a:schemeClr>
              </a:solidFill>
            </a:endParaRPr>
          </a:p>
        </p:txBody>
      </p:sp>
      <p:sp>
        <p:nvSpPr>
          <p:cNvPr id="3" name="Content Placeholder 2"/>
          <p:cNvSpPr>
            <a:spLocks noGrp="1"/>
          </p:cNvSpPr>
          <p:nvPr>
            <p:ph idx="1"/>
          </p:nvPr>
        </p:nvSpPr>
        <p:spPr/>
        <p:txBody>
          <a:bodyPr/>
          <a:lstStyle/>
          <a:p>
            <a:pPr algn="just"/>
            <a:r>
              <a:rPr lang="en-IN" dirty="0"/>
              <a:t>The conversion of alternating current into the direct current is called rectification. Semiconductor diodes are extensively used for this purpose.</a:t>
            </a:r>
          </a:p>
          <a:p>
            <a:pPr algn="just"/>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2">
                    <a:lumMod val="50000"/>
                  </a:schemeClr>
                </a:solidFill>
              </a:rPr>
              <a:t>1. Half Wave Rectification</a:t>
            </a:r>
            <a:endParaRPr lang="en-IN" dirty="0">
              <a:solidFill>
                <a:schemeClr val="accent2">
                  <a:lumMod val="50000"/>
                </a:schemeClr>
              </a:solidFill>
            </a:endParaRPr>
          </a:p>
        </p:txBody>
      </p:sp>
      <p:sp>
        <p:nvSpPr>
          <p:cNvPr id="3" name="Content Placeholder 2"/>
          <p:cNvSpPr>
            <a:spLocks noGrp="1"/>
          </p:cNvSpPr>
          <p:nvPr>
            <p:ph idx="1"/>
          </p:nvPr>
        </p:nvSpPr>
        <p:spPr/>
        <p:txBody>
          <a:bodyPr>
            <a:normAutofit/>
          </a:bodyPr>
          <a:lstStyle/>
          <a:p>
            <a:pPr lvl="1" algn="just">
              <a:buNone/>
            </a:pPr>
            <a:r>
              <a:rPr lang="en-US" dirty="0"/>
              <a:t> </a:t>
            </a:r>
            <a:endParaRPr lang="en-IN" dirty="0"/>
          </a:p>
        </p:txBody>
      </p:sp>
      <p:sp>
        <p:nvSpPr>
          <p:cNvPr id="4" name="Rectangle 3"/>
          <p:cNvSpPr/>
          <p:nvPr/>
        </p:nvSpPr>
        <p:spPr>
          <a:xfrm>
            <a:off x="1809720" y="1214422"/>
            <a:ext cx="8643998" cy="4061460"/>
          </a:xfrm>
          <a:prstGeom prst="rect">
            <a:avLst/>
          </a:prstGeom>
        </p:spPr>
        <p:txBody>
          <a:bodyPr wrap="square">
            <a:spAutoFit/>
          </a:bodyPr>
          <a:lstStyle/>
          <a:p>
            <a:r>
              <a:rPr lang="en-IN" sz="2400" dirty="0"/>
              <a:t>An alternating voltage of Time period T is called input voltage is applied to a diode D which is connected in series with a load resistance R. In this method only one half of alternating current cycle is converted into direct current.</a:t>
            </a:r>
          </a:p>
          <a:p>
            <a:br>
              <a:rPr lang="en-IN" sz="2400" dirty="0"/>
            </a:br>
            <a:r>
              <a:rPr lang="en-IN" sz="2400" dirty="0"/>
              <a:t>During the positive half cycle of the input alternating voltage during the time interval 0 → T/2, the diode D is forward biased, so it offers very low resistance and current flows through R. The flow of current through R causes a potential drop across it which varies in accordance with the alternating input.</a:t>
            </a:r>
            <a:br>
              <a:rPr lang="en-IN" dirty="0"/>
            </a:br>
            <a:endParaRPr lang="en-IN" dirty="0"/>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8</TotalTime>
  <Words>1076</Words>
  <Application>Microsoft Office PowerPoint</Application>
  <PresentationFormat>Widescreen</PresentationFormat>
  <Paragraphs>94</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Times New Roman</vt:lpstr>
      <vt:lpstr>Trebuchet MS</vt:lpstr>
      <vt:lpstr>Wingdings</vt:lpstr>
      <vt:lpstr>Wingdings 3</vt:lpstr>
      <vt:lpstr>Facet</vt:lpstr>
      <vt:lpstr>RECTIFIER AND TRANSFORMER</vt:lpstr>
      <vt:lpstr>Metal rectifier</vt:lpstr>
      <vt:lpstr>PowerPoint Presentation</vt:lpstr>
      <vt:lpstr>PowerPoint Presentation</vt:lpstr>
      <vt:lpstr>The principle of operation of a metal rectifier is related to modern semiconductor rectifiers, but somewhat more complex. Both selenium and copper oxide are semiconductors, in practice doped by impurities during manufacture. When they are deposited on metals, it would be expected that the result is a simple metal–semiconductor junction and that the rectification would be a result of a Schottky barrier.</vt:lpstr>
      <vt:lpstr>PowerPoint Presentation</vt:lpstr>
      <vt:lpstr>PowerPoint Presentation</vt:lpstr>
      <vt:lpstr>Different types of rectification</vt:lpstr>
      <vt:lpstr>1. Half Wave Rectification</vt:lpstr>
      <vt:lpstr>During the negative half cycle of the input alternating voltage during the time interval T/2 → T, the diode D is reverse biased, so it offers very high resistance and practically no current flows through R and the potential drop across R is almost zero. The same events repeat during the next cycle and so on. The current through R flows in only one direction which means it is a direct current. However this current flows in pulses. The voltage which appears across load resistance R is known as output voltage. </vt:lpstr>
      <vt:lpstr>2. Full Wave Rectification</vt:lpstr>
      <vt:lpstr>During the negative half-cycle at point 1, there is a positive half cycle at point 2. Therefore diode D1  biased and stops conducting, while diode D2 is forward biased and conducts, hence we get another positive half cycle across the output, through D2. Thus during these half of A.C. input, the current flows in the same direction through the load resistance. The output voltage across the load resistance is rippled DC containing both the half cycles. To get smooth DC a suitable capacitor is connected in parallel with the resistance R. </vt:lpstr>
      <vt:lpstr>3. Full Wave Bridge Rectification</vt:lpstr>
      <vt:lpstr>PowerPoint Presentation</vt:lpstr>
      <vt:lpstr>Transformer</vt:lpstr>
      <vt:lpstr>PowerPoint Presentation</vt:lpstr>
      <vt:lpstr>PowerPoint Presentation</vt:lpstr>
      <vt:lpstr>Working Of Transformer</vt:lpstr>
      <vt:lpstr>Working Principal</vt:lpstr>
      <vt:lpstr>The field from the primary coil is intensified and concentrated through the secondary coil by an iron core AC output. The changing flux through the secondary coil, induces a potential difference across the secondary coil. </vt:lpstr>
      <vt:lpstr>Classification of Transformer</vt:lpstr>
      <vt:lpstr> Single Phase Transformer</vt:lpstr>
      <vt:lpstr>Three Phase Transformer</vt:lpstr>
      <vt:lpstr>Ideal Transformer</vt:lpstr>
      <vt:lpstr>Core Type Transformer </vt:lpstr>
      <vt:lpstr> Shell-Type Transformer</vt:lpstr>
      <vt:lpstr>Oil Filled Self-Cooled Type </vt:lpstr>
      <vt:lpstr>Oil Filled Water Cooled Type</vt:lpstr>
      <vt:lpstr>Air Blast Type</vt:lpstr>
      <vt:lpstr>  Advantages</vt:lpstr>
      <vt:lpstr> Disadvantages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RECTIFIER AND TRANSFORMER</dc:title>
  <dc:creator/>
  <cp:lastModifiedBy>prachidorlikar0510@gmail.com</cp:lastModifiedBy>
  <cp:revision>36</cp:revision>
  <dcterms:created xsi:type="dcterms:W3CDTF">2024-06-18T10:24:27Z</dcterms:created>
  <dcterms:modified xsi:type="dcterms:W3CDTF">2024-06-18T15:18:38Z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D53E4F737C344A069C3A2B7834F90793_11</vt:lpwstr>
  </property>
  <property fmtid="{D5CDD505-2E9C-101B-9397-08002B2CF9AE}" pid="3" name="KSOProductBuildVer">
    <vt:lpwstr>1033-12.2.0.17119</vt:lpwstr>
  </property>
</Properties>
</file>